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0" r:id="rId4"/>
    <p:sldId id="261" r:id="rId5"/>
    <p:sldId id="267" r:id="rId6"/>
    <p:sldId id="268" r:id="rId7"/>
    <p:sldId id="263" r:id="rId8"/>
    <p:sldId id="266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BD44B-0269-0B12-3249-B895AD55F88E}" v="30" dt="2025-12-08T16:32:41.703"/>
    <p1510:client id="{363D281F-5D47-834C-82B7-92E4FC6DB797}" v="1" dt="2025-12-08T18:49:33.476"/>
    <p1510:client id="{4E268245-C7CB-4754-9740-44745BB8651B}" v="5950" dt="2025-12-09T01:49:31.559"/>
    <p1510:client id="{94628449-F9C1-71C7-8BE5-ECD239DAB540}" v="331" dt="2025-12-08T16:14:01.544"/>
    <p1510:client id="{9D9ADA20-7878-BB4B-8BF3-A54DB8641E71}" v="6998" dt="2025-12-08T15:47:18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68DFC-594D-4433-B020-B1F333D53B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98209-0B3D-48BC-A3EE-2D5C4E069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70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8209-0B3D-48BC-A3EE-2D5C4E0699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3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8209-0B3D-48BC-A3EE-2D5C4E0699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7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If </a:t>
            </a:r>
            <a:r>
              <a:rPr lang="en-US" altLang="ko-KR" b="1"/>
              <a:t>master write speed &gt; worker read speed</a:t>
            </a:r>
            <a:r>
              <a:rPr lang="en-US" altLang="ko-KR"/>
              <a:t>, the buffer fills up and causes issues.</a:t>
            </a:r>
            <a:r>
              <a:rPr lang="ko-KR" altLang="en-US"/>
              <a:t> 말할 때 주어진 데이터 </a:t>
            </a:r>
            <a:r>
              <a:rPr lang="en-US" altLang="ko-KR"/>
              <a:t>(3.2GB) </a:t>
            </a:r>
            <a:r>
              <a:rPr lang="ko-KR" altLang="en-US"/>
              <a:t>에서는 버퍼가 다 차기 전에 보내기 작업이 완료되어 문제 없음 말하기 </a:t>
            </a:r>
            <a:r>
              <a:rPr lang="en-US" altLang="ko-KR"/>
              <a:t>+ </a:t>
            </a:r>
            <a:r>
              <a:rPr lang="ko-KR" altLang="en-US"/>
              <a:t>이에 대한 해결 방식은 그냥 버퍼가 차 있으면 데이터를 버퍼에 넣지 않도록 수정하면 된다</a:t>
            </a:r>
            <a:r>
              <a:rPr lang="en-US" altLang="ko-KR"/>
              <a:t>. </a:t>
            </a:r>
            <a:r>
              <a:rPr lang="ko-KR" altLang="en-US" err="1"/>
              <a:t>라고</a:t>
            </a:r>
            <a:r>
              <a:rPr lang="ko-KR" altLang="en-US"/>
              <a:t> 하면 될 듯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8209-0B3D-48BC-A3EE-2D5C4E0699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3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635D7-0140-325D-9D28-44CA8000B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30F16F-B450-B1FE-A7CA-8D6AB6CF9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9DA28-BED2-60B0-E7A9-38A1B4E3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485FE6-BBB6-45BB-1700-88C5D023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51747-272A-1740-362C-96D86CA7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8086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E17DD-0B2E-19C7-4AE2-8879866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E126F2-B490-DE1C-77F7-362F8F2D6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52C1B-B0A7-802B-B56B-178B9244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83CD1-358B-C3BF-B588-603FDDB5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6E22B-CCAA-7237-4828-8982AF3F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497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AB319B-6D7A-FFE8-BB57-9F614A5EC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6EEB6-E737-F1A1-E59A-78FFFB49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145A6-CD89-F6E1-9C77-05797508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7CD54-BEEE-5445-8C2B-C1D899311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94129-CF5A-6903-397B-7615B5B4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612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341E7-8283-3983-5EE3-02611BD2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30142-3EF4-F983-B70F-809D408B9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27F96-91C4-94B0-22FD-05C6ECE2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132BCC-62F9-FF4E-06F5-C026C9CB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35D27B-9D37-0ACF-A27B-5E441D6F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835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24DD2-2648-F1C2-370F-6EC0AFC9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B62D1E-4E3F-AB76-30E0-2EA8C8A46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F5B83-98E0-691E-E070-F4B197DD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B1F1E-B818-623D-42F6-82764C09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3AD85B-9FC6-E899-777F-3379DDC1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45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A5890-BCCF-4CE9-8E81-864C451B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974EE-16FF-7BED-4266-EC78D39F9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73C8B-7FEF-2E57-4DB8-4CC5BE721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8AD9FC-9770-B5F9-084D-3506B34DB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49E7D-480D-8076-76F5-A11891D6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79B35B-13A8-6280-CA77-E183BBFF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400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AD536-6368-50E1-9C03-231DD8C9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AE8B25-0B6F-CBB0-888A-FD8336847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6A019D-47A5-79E2-BC27-B59D646A5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58CD5E-C7E1-D462-D50C-623D944D1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27D03C-0A3B-DDEA-4D07-DBBF11FCD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EADED5-3B38-F66D-2782-65641461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262F9C-27B8-1F3B-2FE2-DECC210C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657D8-3BE9-9955-2527-36C71C64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305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561DF-8F8F-78C9-6939-3120A2B9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55D870-6087-E425-657C-210034A6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69A63D-5069-A95C-F259-3AC96755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FB7B7B-D088-24BB-A974-4E5CF80A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292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AF45A1-5FD2-DE65-34D7-AE650923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B3D1FC-33D5-6F71-7E63-F5A3C536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F9DC0-7C59-CCD9-B274-14E3AC75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0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C2F19-296D-5850-A705-54D16FC0E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EE935-E29F-71E1-1A43-1C76E4D14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CCC13-200E-E4CF-7C99-3B4C7A566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54590-7741-CDD4-A982-9AEFA2B0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4D5339-E913-FA5E-FA8D-87E67ECD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F70FDA-CB8A-FEC2-4F56-AEB2DC6D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6285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C4F14-73CD-FE6D-5ABC-9275D59F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46CE8D-ADD6-05A5-693D-6E71C8D1C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C4282F-C988-EEDC-D3FF-9020D37B2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9F3C7-33DC-5F53-35EE-79BBC360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53EBF1-5D21-6EF8-B528-2BFC5C87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9C14F-5F84-4676-56FC-A6CF3B2F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93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7B01BB-1F0A-079A-C754-5CFACA1E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3D39B6-563D-7A3D-0210-ACF81BF30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15A21-76A1-3786-D438-CCCD6D322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AC9056-7A8D-3F4E-8BA3-CFDE6DC407C2}" type="datetimeFigureOut">
              <a:rPr kumimoji="1" lang="ko-KR" altLang="en-US" smtClean="0"/>
              <a:t>2025-12-09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A6FEE-373E-9919-4F16-FE0CBE750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3CAE0-8954-9039-8020-7B494BC2D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5CA8AE-0AFA-9E49-ADBC-12080EF3BB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381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C1A8D-2172-AC7C-1FAF-AFCF5BDF95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/>
              <a:t>Final Presentation</a:t>
            </a:r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FE3DB8-D0F6-E21C-54A3-01567937C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5777" y="4677802"/>
            <a:ext cx="320488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>
                <a:ea typeface="맑은 고딕"/>
              </a:rPr>
              <a:t>20240171 </a:t>
            </a:r>
            <a:r>
              <a:rPr kumimoji="1" lang="ko-KR" altLang="en-US" err="1">
                <a:ea typeface="맑은 고딕"/>
              </a:rPr>
              <a:t>장홍준</a:t>
            </a:r>
            <a:endParaRPr kumimoji="1" lang="en-US" altLang="ko-KR" err="1">
              <a:ea typeface="맑은 고딕"/>
            </a:endParaRPr>
          </a:p>
          <a:p>
            <a:r>
              <a:rPr kumimoji="1" lang="en-US" altLang="ko-KR">
                <a:ea typeface="맑은 고딕"/>
              </a:rPr>
              <a:t>20240576 송승윤</a:t>
            </a:r>
            <a:endParaRPr lang="en-US" altLang="ko-KR">
              <a:ea typeface="맑은 고딕"/>
            </a:endParaRPr>
          </a:p>
          <a:p>
            <a:r>
              <a:rPr kumimoji="1" lang="en-US" altLang="ko-KR">
                <a:ea typeface="맑은 고딕"/>
              </a:rPr>
              <a:t>20240894 </a:t>
            </a:r>
            <a:r>
              <a:rPr kumimoji="1" lang="ko-KR" altLang="en-US">
                <a:ea typeface="맑은 고딕"/>
              </a:rPr>
              <a:t>조현준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A985-27EC-660D-DDFE-5F0E63A2CD96}"/>
              </a:ext>
            </a:extLst>
          </p:cNvPr>
          <p:cNvSpPr txBox="1"/>
          <p:nvPr/>
        </p:nvSpPr>
        <p:spPr>
          <a:xfrm>
            <a:off x="5356085" y="3509963"/>
            <a:ext cx="147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Team Indigo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99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0D285-DAFE-0CF0-05FC-2139C456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What We Learned…</a:t>
            </a:r>
            <a:endParaRPr kumimoji="1" lang="ko-KR" altLang="en-US"/>
          </a:p>
        </p:txBody>
      </p:sp>
      <p:pic>
        <p:nvPicPr>
          <p:cNvPr id="4" name="그림 3" descr="텍스트, 폰트, 화이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CC874C-E28C-B368-7BB8-027821BFD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95" y="1989543"/>
            <a:ext cx="4355743" cy="1338330"/>
          </a:xfrm>
          <a:prstGeom prst="rect">
            <a:avLst/>
          </a:prstGeom>
        </p:spPr>
      </p:pic>
      <p:pic>
        <p:nvPicPr>
          <p:cNvPr id="8" name="그림 7" descr="종이, 직사각형, 편지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C33438-3CC7-01A7-2FA9-A1A3D4FF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6" t="138" r="-359" b="285"/>
          <a:stretch>
            <a:fillRect/>
          </a:stretch>
        </p:blipFill>
        <p:spPr>
          <a:xfrm>
            <a:off x="6630123" y="1716379"/>
            <a:ext cx="4349958" cy="3224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CA565-F3CA-2DF7-64F2-73FE89F7E9C7}"/>
              </a:ext>
            </a:extLst>
          </p:cNvPr>
          <p:cNvSpPr txBox="1"/>
          <p:nvPr/>
        </p:nvSpPr>
        <p:spPr>
          <a:xfrm>
            <a:off x="927907" y="4060500"/>
            <a:ext cx="444290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latin typeface="Malgun Gothic"/>
                <a:ea typeface="+mn-lt"/>
                <a:cs typeface="+mn-lt"/>
              </a:rPr>
              <a:t>Teams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should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communicate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with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one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endParaRPr lang="ko-KR" altLang="en-US">
              <a:latin typeface="Malgun Gothic"/>
              <a:ea typeface="Malgun Gothic"/>
              <a:cs typeface="+mn-lt"/>
            </a:endParaRPr>
          </a:p>
          <a:p>
            <a:r>
              <a:rPr lang="ko-KR" err="1">
                <a:latin typeface="Malgun Gothic"/>
                <a:ea typeface="Malgun Gothic"/>
                <a:cs typeface="+mn-lt"/>
              </a:rPr>
              <a:t>another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in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as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many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ways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as</a:t>
            </a:r>
            <a:r>
              <a:rPr lang="ko-KR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possible</a:t>
            </a:r>
            <a:endParaRPr lang="ko-KR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293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2C4D6-0552-913D-78E6-05FBBF7A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Q&amp;A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395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62987-3593-392C-B623-D6E0EAD3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 Report</a:t>
            </a:r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D2E880-417B-6D30-067E-DFC1872C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11050"/>
            <a:ext cx="8191500" cy="50818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E52F69-AB30-1AE3-DD01-4F10AF266B71}"/>
              </a:ext>
            </a:extLst>
          </p:cNvPr>
          <p:cNvGrpSpPr/>
          <p:nvPr/>
        </p:nvGrpSpPr>
        <p:grpSpPr>
          <a:xfrm>
            <a:off x="583894" y="549576"/>
            <a:ext cx="7932145" cy="5978859"/>
            <a:chOff x="583894" y="549576"/>
            <a:chExt cx="7932145" cy="59788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EA2C597-8437-A522-1200-AE681612BB85}"/>
                </a:ext>
              </a:extLst>
            </p:cNvPr>
            <p:cNvSpPr/>
            <p:nvPr/>
          </p:nvSpPr>
          <p:spPr>
            <a:xfrm>
              <a:off x="583894" y="549576"/>
              <a:ext cx="7932145" cy="347699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67C4FF-614A-C058-9B2F-45D6F581CC3B}"/>
                </a:ext>
              </a:extLst>
            </p:cNvPr>
            <p:cNvSpPr/>
            <p:nvPr/>
          </p:nvSpPr>
          <p:spPr>
            <a:xfrm>
              <a:off x="583894" y="4517011"/>
              <a:ext cx="7932145" cy="201142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B378070-C22F-72F9-DAA1-81663227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061" y="1411050"/>
            <a:ext cx="4858852" cy="21475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482F7C-9087-FADA-E758-AF23B9E6E493}"/>
              </a:ext>
            </a:extLst>
          </p:cNvPr>
          <p:cNvSpPr/>
          <p:nvPr/>
        </p:nvSpPr>
        <p:spPr>
          <a:xfrm>
            <a:off x="583894" y="4087258"/>
            <a:ext cx="7932145" cy="429753"/>
          </a:xfrm>
          <a:prstGeom prst="rect">
            <a:avLst/>
          </a:prstGeom>
          <a:noFill/>
          <a:ln w="444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130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62987-3593-392C-B623-D6E0EAD3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 Report</a:t>
            </a:r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D2E880-417B-6D30-067E-DFC1872C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11050"/>
            <a:ext cx="8191500" cy="50818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A2C597-8437-A522-1200-AE681612BB85}"/>
              </a:ext>
            </a:extLst>
          </p:cNvPr>
          <p:cNvSpPr/>
          <p:nvPr/>
        </p:nvSpPr>
        <p:spPr>
          <a:xfrm>
            <a:off x="487842" y="549575"/>
            <a:ext cx="7932145" cy="44549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1B1F0B-30EA-C213-C0F0-1B1B7E43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86" y="700552"/>
            <a:ext cx="7601060" cy="7830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873DC3-DA82-BB00-0720-4CEBFD1AB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792" y="1875138"/>
            <a:ext cx="4944381" cy="205788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482F7C-9087-FADA-E758-AF23B9E6E493}"/>
              </a:ext>
            </a:extLst>
          </p:cNvPr>
          <p:cNvSpPr/>
          <p:nvPr/>
        </p:nvSpPr>
        <p:spPr>
          <a:xfrm>
            <a:off x="574177" y="5004541"/>
            <a:ext cx="7932145" cy="1581610"/>
          </a:xfrm>
          <a:prstGeom prst="rect">
            <a:avLst/>
          </a:prstGeom>
          <a:noFill/>
          <a:ln w="444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72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FD77F-CE5C-6B12-0AB0-A7930CFA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Simulation : Program Execution Flow</a:t>
            </a:r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8BDD2-F6AC-25C4-1508-535B63F9D47F}"/>
              </a:ext>
            </a:extLst>
          </p:cNvPr>
          <p:cNvSpPr txBox="1"/>
          <p:nvPr/>
        </p:nvSpPr>
        <p:spPr>
          <a:xfrm>
            <a:off x="1219200" y="1819834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Register</a:t>
            </a:r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E03EE4-C6CB-BEF2-64C2-1FB59E82AE73}"/>
              </a:ext>
            </a:extLst>
          </p:cNvPr>
          <p:cNvSpPr txBox="1"/>
          <p:nvPr/>
        </p:nvSpPr>
        <p:spPr>
          <a:xfrm>
            <a:off x="2995452" y="181983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Sampling</a:t>
            </a:r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25DB6D-1F23-6B5F-661E-C213E590B21A}"/>
              </a:ext>
            </a:extLst>
          </p:cNvPr>
          <p:cNvSpPr txBox="1"/>
          <p:nvPr/>
        </p:nvSpPr>
        <p:spPr>
          <a:xfrm>
            <a:off x="4907254" y="1819834"/>
            <a:ext cx="217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Sort &amp; Partitioning</a:t>
            </a:r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057A7A-EAC1-CBC6-4199-3617AC8763DC}"/>
              </a:ext>
            </a:extLst>
          </p:cNvPr>
          <p:cNvSpPr txBox="1"/>
          <p:nvPr/>
        </p:nvSpPr>
        <p:spPr>
          <a:xfrm>
            <a:off x="7837027" y="18198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Shuffling</a:t>
            </a:r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BBC5C2-A589-69FB-8CD4-4F9FA678073A}"/>
              </a:ext>
            </a:extLst>
          </p:cNvPr>
          <p:cNvSpPr txBox="1"/>
          <p:nvPr/>
        </p:nvSpPr>
        <p:spPr>
          <a:xfrm>
            <a:off x="9700739" y="1819834"/>
            <a:ext cx="123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Shutdown</a:t>
            </a:r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90186F-48D9-7090-C6B7-1ADD91633ED8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2239736" y="2004500"/>
            <a:ext cx="755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2EDA478-1B32-57AB-089E-649D4173EF49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>
            <a:off x="4151538" y="2004500"/>
            <a:ext cx="755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B506081-79F6-BE80-2816-E0D7F36A9C30}"/>
              </a:ext>
            </a:extLst>
          </p:cNvPr>
          <p:cNvCxnSpPr>
            <a:stCxn id="47" idx="3"/>
            <a:endCxn id="48" idx="1"/>
          </p:cNvCxnSpPr>
          <p:nvPr/>
        </p:nvCxnSpPr>
        <p:spPr>
          <a:xfrm>
            <a:off x="7081311" y="2004500"/>
            <a:ext cx="755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0FDC4E1-982D-0E02-0BA8-7578F682830B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>
            <a:off x="8945023" y="2004500"/>
            <a:ext cx="755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FEA979-554C-520A-8F3B-73958C6101B2}"/>
              </a:ext>
            </a:extLst>
          </p:cNvPr>
          <p:cNvSpPr txBox="1"/>
          <p:nvPr/>
        </p:nvSpPr>
        <p:spPr>
          <a:xfrm>
            <a:off x="3202227" y="2688425"/>
            <a:ext cx="57875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Key Idea</a:t>
            </a:r>
          </a:p>
          <a:p>
            <a:endParaRPr lang="en-US" altLang="ko-KR"/>
          </a:p>
          <a:p>
            <a:r>
              <a:rPr lang="en-US" altLang="ko-KR" err="1"/>
              <a:t>gRPC</a:t>
            </a:r>
            <a:r>
              <a:rPr lang="en-US" altLang="ko-KR"/>
              <a:t> </a:t>
            </a:r>
          </a:p>
          <a:p>
            <a:r>
              <a:rPr lang="en-US" altLang="ko-KR"/>
              <a:t>= Remote Procedure Call</a:t>
            </a:r>
          </a:p>
          <a:p>
            <a:r>
              <a:rPr lang="en-US" altLang="ko-KR"/>
              <a:t>= Call Function Remotely</a:t>
            </a:r>
          </a:p>
          <a:p>
            <a:r>
              <a:rPr lang="en-US" altLang="ko-KR"/>
              <a:t>→ Implement Function(register, </a:t>
            </a:r>
            <a:r>
              <a:rPr lang="en-US" altLang="ko-KR" err="1"/>
              <a:t>getPartitionRange</a:t>
            </a:r>
            <a:r>
              <a:rPr lang="en-US" altLang="ko-KR"/>
              <a:t>, ...)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07D963-3C84-1DB8-AD89-05FCC725D3CD}"/>
              </a:ext>
            </a:extLst>
          </p:cNvPr>
          <p:cNvSpPr/>
          <p:nvPr/>
        </p:nvSpPr>
        <p:spPr>
          <a:xfrm>
            <a:off x="4021667" y="473974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W1</a:t>
            </a:r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1720313-D550-BBF1-10EC-1BD470704014}"/>
              </a:ext>
            </a:extLst>
          </p:cNvPr>
          <p:cNvSpPr/>
          <p:nvPr/>
        </p:nvSpPr>
        <p:spPr>
          <a:xfrm>
            <a:off x="5638800" y="529854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W2</a:t>
            </a:r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008EC4-FBB9-D153-6581-C5B3098EB680}"/>
              </a:ext>
            </a:extLst>
          </p:cNvPr>
          <p:cNvSpPr/>
          <p:nvPr/>
        </p:nvSpPr>
        <p:spPr>
          <a:xfrm>
            <a:off x="7255933" y="473974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W3</a:t>
            </a:r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980E45-3A1A-BD0A-AD92-E3A563A47BF9}"/>
              </a:ext>
            </a:extLst>
          </p:cNvPr>
          <p:cNvSpPr/>
          <p:nvPr/>
        </p:nvSpPr>
        <p:spPr>
          <a:xfrm>
            <a:off x="5638800" y="2672556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</a:t>
            </a:r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674023-DEAC-0C49-0C23-36B5905720AF}"/>
              </a:ext>
            </a:extLst>
          </p:cNvPr>
          <p:cNvCxnSpPr>
            <a:cxnSpLocks/>
          </p:cNvCxnSpPr>
          <p:nvPr/>
        </p:nvCxnSpPr>
        <p:spPr>
          <a:xfrm flipV="1">
            <a:off x="4696603" y="3453045"/>
            <a:ext cx="1041961" cy="1286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DEC6CE-0711-BB2B-D63B-526ADEAD8608}"/>
              </a:ext>
            </a:extLst>
          </p:cNvPr>
          <p:cNvCxnSpPr>
            <a:cxnSpLocks/>
          </p:cNvCxnSpPr>
          <p:nvPr/>
        </p:nvCxnSpPr>
        <p:spPr>
          <a:xfrm flipH="1">
            <a:off x="4794391" y="3569230"/>
            <a:ext cx="1047609" cy="1259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26EC29A-4621-9A86-409B-AD781C7E36E2}"/>
              </a:ext>
            </a:extLst>
          </p:cNvPr>
          <p:cNvCxnSpPr>
            <a:cxnSpLocks/>
          </p:cNvCxnSpPr>
          <p:nvPr/>
        </p:nvCxnSpPr>
        <p:spPr>
          <a:xfrm flipV="1">
            <a:off x="6013730" y="3640405"/>
            <a:ext cx="0" cy="1556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346DEE6-FFD4-8060-16BE-39D5CBC443CA}"/>
              </a:ext>
            </a:extLst>
          </p:cNvPr>
          <p:cNvCxnSpPr>
            <a:cxnSpLocks/>
          </p:cNvCxnSpPr>
          <p:nvPr/>
        </p:nvCxnSpPr>
        <p:spPr>
          <a:xfrm>
            <a:off x="6179111" y="3653105"/>
            <a:ext cx="0" cy="1556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1AE728D-8FFA-C5C6-CAE3-C982F326438D}"/>
              </a:ext>
            </a:extLst>
          </p:cNvPr>
          <p:cNvCxnSpPr>
            <a:cxnSpLocks/>
          </p:cNvCxnSpPr>
          <p:nvPr/>
        </p:nvCxnSpPr>
        <p:spPr>
          <a:xfrm rot="16982908" flipV="1">
            <a:off x="6342589" y="3560285"/>
            <a:ext cx="1041961" cy="1286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CB8BC5D-9463-528C-0703-61AA0668EB4C}"/>
              </a:ext>
            </a:extLst>
          </p:cNvPr>
          <p:cNvCxnSpPr>
            <a:cxnSpLocks/>
          </p:cNvCxnSpPr>
          <p:nvPr/>
        </p:nvCxnSpPr>
        <p:spPr>
          <a:xfrm rot="16982908" flipH="1">
            <a:off x="6462649" y="3498848"/>
            <a:ext cx="1047609" cy="1259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192DCB-EA99-ADE4-5C7E-731EDDECB11B}"/>
              </a:ext>
            </a:extLst>
          </p:cNvPr>
          <p:cNvSpPr txBox="1"/>
          <p:nvPr/>
        </p:nvSpPr>
        <p:spPr>
          <a:xfrm>
            <a:off x="4462411" y="3653105"/>
            <a:ext cx="94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Ip, Port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0984E2-FB4D-AF6A-3034-F63230973956}"/>
              </a:ext>
            </a:extLst>
          </p:cNvPr>
          <p:cNvSpPr txBox="1"/>
          <p:nvPr/>
        </p:nvSpPr>
        <p:spPr>
          <a:xfrm>
            <a:off x="6666639" y="2767856"/>
            <a:ext cx="4943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Wait until all workers register to save </a:t>
            </a:r>
            <a:r>
              <a:rPr lang="en-US" altLang="ko-KR" err="1"/>
              <a:t>ip</a:t>
            </a:r>
            <a:r>
              <a:rPr lang="en-US" altLang="ko-KR"/>
              <a:t>, port</a:t>
            </a:r>
          </a:p>
          <a:p>
            <a:r>
              <a:rPr lang="en-US" altLang="ko-KR"/>
              <a:t>Use Promise!</a:t>
            </a:r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D68186-07E2-8E71-E71D-03565ED3AD55}"/>
              </a:ext>
            </a:extLst>
          </p:cNvPr>
          <p:cNvSpPr txBox="1"/>
          <p:nvPr/>
        </p:nvSpPr>
        <p:spPr>
          <a:xfrm>
            <a:off x="2587120" y="2096833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Same with register!</a:t>
            </a:r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955B90-91A1-DB1B-6671-D8511DAA3518}"/>
              </a:ext>
            </a:extLst>
          </p:cNvPr>
          <p:cNvSpPr txBox="1"/>
          <p:nvPr/>
        </p:nvSpPr>
        <p:spPr>
          <a:xfrm>
            <a:off x="5550107" y="206046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Easy</a:t>
            </a:r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FF83E5B-4B64-30C4-26E0-05A82C86053E}"/>
              </a:ext>
            </a:extLst>
          </p:cNvPr>
          <p:cNvSpPr txBox="1"/>
          <p:nvPr/>
        </p:nvSpPr>
        <p:spPr>
          <a:xfrm>
            <a:off x="4905779" y="4449553"/>
            <a:ext cx="19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Workers’ </a:t>
            </a:r>
            <a:r>
              <a:rPr lang="en-US" altLang="ko-KR" err="1"/>
              <a:t>ip</a:t>
            </a:r>
            <a:r>
              <a:rPr lang="en-US" altLang="ko-KR"/>
              <a:t>, port</a:t>
            </a:r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5FECD28-F686-F10B-5951-5A7526359ADE}"/>
              </a:ext>
            </a:extLst>
          </p:cNvPr>
          <p:cNvSpPr/>
          <p:nvPr/>
        </p:nvSpPr>
        <p:spPr>
          <a:xfrm>
            <a:off x="4021667" y="446401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W1</a:t>
            </a:r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6693102-21A3-689D-3CF8-D88DC4238D5E}"/>
              </a:ext>
            </a:extLst>
          </p:cNvPr>
          <p:cNvSpPr/>
          <p:nvPr/>
        </p:nvSpPr>
        <p:spPr>
          <a:xfrm>
            <a:off x="5638800" y="5721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W2</a:t>
            </a:r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0A0F16A-EC66-1609-5C08-F11B5961CEE7}"/>
              </a:ext>
            </a:extLst>
          </p:cNvPr>
          <p:cNvSpPr/>
          <p:nvPr/>
        </p:nvSpPr>
        <p:spPr>
          <a:xfrm>
            <a:off x="7255933" y="446401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W3</a:t>
            </a:r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4715583-9ECF-7E18-A42A-A8C375F2A951}"/>
              </a:ext>
            </a:extLst>
          </p:cNvPr>
          <p:cNvCxnSpPr>
            <a:cxnSpLocks/>
          </p:cNvCxnSpPr>
          <p:nvPr/>
        </p:nvCxnSpPr>
        <p:spPr>
          <a:xfrm flipH="1" flipV="1">
            <a:off x="4997450" y="5207489"/>
            <a:ext cx="641350" cy="513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0D90CDB-346F-FB76-D255-AFC3E56CD1F0}"/>
              </a:ext>
            </a:extLst>
          </p:cNvPr>
          <p:cNvCxnSpPr>
            <a:cxnSpLocks/>
          </p:cNvCxnSpPr>
          <p:nvPr/>
        </p:nvCxnSpPr>
        <p:spPr>
          <a:xfrm>
            <a:off x="4812242" y="5314908"/>
            <a:ext cx="742950" cy="575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A095EAC-805F-65E4-DBAF-920B44DCD59D}"/>
              </a:ext>
            </a:extLst>
          </p:cNvPr>
          <p:cNvCxnSpPr>
            <a:cxnSpLocks/>
          </p:cNvCxnSpPr>
          <p:nvPr/>
        </p:nvCxnSpPr>
        <p:spPr>
          <a:xfrm>
            <a:off x="5121275" y="4987356"/>
            <a:ext cx="1984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06D6337-BFEA-5AEA-32BA-849F3E996645}"/>
              </a:ext>
            </a:extLst>
          </p:cNvPr>
          <p:cNvCxnSpPr>
            <a:cxnSpLocks/>
          </p:cNvCxnSpPr>
          <p:nvPr/>
        </p:nvCxnSpPr>
        <p:spPr>
          <a:xfrm flipH="1">
            <a:off x="5121275" y="4765361"/>
            <a:ext cx="1984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C57F4E8-DFF3-9A3F-377B-ED6AEC582555}"/>
              </a:ext>
            </a:extLst>
          </p:cNvPr>
          <p:cNvSpPr txBox="1"/>
          <p:nvPr/>
        </p:nvSpPr>
        <p:spPr>
          <a:xfrm>
            <a:off x="4724400" y="563587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ip</a:t>
            </a:r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8608AF9-2D24-8402-2914-C5D5AACF131C}"/>
              </a:ext>
            </a:extLst>
          </p:cNvPr>
          <p:cNvSpPr txBox="1"/>
          <p:nvPr/>
        </p:nvSpPr>
        <p:spPr>
          <a:xfrm>
            <a:off x="5937504" y="503749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ip</a:t>
            </a:r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B7B7B6-FD05-D126-019A-CFFD6A955D67}"/>
              </a:ext>
            </a:extLst>
          </p:cNvPr>
          <p:cNvSpPr txBox="1"/>
          <p:nvPr/>
        </p:nvSpPr>
        <p:spPr>
          <a:xfrm>
            <a:off x="5017884" y="4348136"/>
            <a:ext cx="223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 (</a:t>
            </a:r>
            <a:r>
              <a:rPr lang="en-US" altLang="ko-KR" err="1"/>
              <a:t>gRPC</a:t>
            </a:r>
            <a:r>
              <a:rPr lang="en-US" altLang="ko-KR"/>
              <a:t> stream)</a:t>
            </a:r>
            <a:endParaRPr lang="ko-KR" altLang="en-US"/>
          </a:p>
        </p:txBody>
      </p:sp>
      <p:sp>
        <p:nvSpPr>
          <p:cNvPr id="87" name="Rectangle 3">
            <a:extLst>
              <a:ext uri="{FF2B5EF4-FFF2-40B4-BE49-F238E27FC236}">
                <a16:creationId xmlns:a16="http://schemas.microsoft.com/office/drawing/2014/main" id="{8B843657-6DE3-74A1-F763-05D5468C1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469" y="3762562"/>
            <a:ext cx="93533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ko-KR" altLang="ko-KR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partitioning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finished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wait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partitioning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Promise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Else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send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immediately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899C56-3E2C-EFFA-DDDE-69209F9DAA7D}"/>
              </a:ext>
            </a:extLst>
          </p:cNvPr>
          <p:cNvSpPr txBox="1"/>
          <p:nvPr/>
        </p:nvSpPr>
        <p:spPr>
          <a:xfrm>
            <a:off x="5617762" y="2113590"/>
            <a:ext cx="6289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/>
              <a:t>Same with register!</a:t>
            </a:r>
          </a:p>
          <a:p>
            <a:pPr algn="r"/>
            <a:r>
              <a:rPr lang="en-US" altLang="ko-KR"/>
              <a:t>But need to check</a:t>
            </a:r>
            <a:r>
              <a:rPr lang="ko-KR" altLang="en-US"/>
              <a:t> </a:t>
            </a:r>
            <a:r>
              <a:rPr lang="en-US" altLang="ko-KR"/>
              <a:t>whether workers are alive &amp; finish jobs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1F116-387E-20D5-3A43-31D7E5688037}"/>
              </a:ext>
            </a:extLst>
          </p:cNvPr>
          <p:cNvSpPr txBox="1"/>
          <p:nvPr/>
        </p:nvSpPr>
        <p:spPr>
          <a:xfrm>
            <a:off x="8892346" y="1625915"/>
            <a:ext cx="86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Merge</a:t>
            </a:r>
            <a:endParaRPr lang="ko-KR" altLang="en-US"/>
          </a:p>
        </p:txBody>
      </p: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E7E99BB6-B8EA-D92C-45EF-EDB11A20FA5B}"/>
              </a:ext>
            </a:extLst>
          </p:cNvPr>
          <p:cNvSpPr/>
          <p:nvPr/>
        </p:nvSpPr>
        <p:spPr>
          <a:xfrm>
            <a:off x="3059499" y="4496200"/>
            <a:ext cx="6079067" cy="573563"/>
          </a:xfrm>
          <a:custGeom>
            <a:avLst/>
            <a:gdLst>
              <a:gd name="connsiteX0" fmla="*/ 0 w 6079067"/>
              <a:gd name="connsiteY0" fmla="*/ 0 h 573563"/>
              <a:gd name="connsiteX1" fmla="*/ 6079067 w 6079067"/>
              <a:gd name="connsiteY1" fmla="*/ 0 h 573563"/>
              <a:gd name="connsiteX2" fmla="*/ 6079067 w 6079067"/>
              <a:gd name="connsiteY2" fmla="*/ 573563 h 573563"/>
              <a:gd name="connsiteX3" fmla="*/ 0 w 6079067"/>
              <a:gd name="connsiteY3" fmla="*/ 573563 h 573563"/>
              <a:gd name="connsiteX4" fmla="*/ 0 w 6079067"/>
              <a:gd name="connsiteY4" fmla="*/ 0 h 57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9067" h="573563">
                <a:moveTo>
                  <a:pt x="0" y="0"/>
                </a:moveTo>
                <a:lnTo>
                  <a:pt x="6079067" y="0"/>
                </a:lnTo>
                <a:lnTo>
                  <a:pt x="6079067" y="573563"/>
                </a:lnTo>
                <a:lnTo>
                  <a:pt x="0" y="573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kern="1200"/>
              <a:t>Waiting Request For </a:t>
            </a:r>
            <a:r>
              <a:rPr lang="en-US" altLang="ko-KR" sz="2000"/>
              <a:t>Register (</a:t>
            </a:r>
            <a:r>
              <a:rPr lang="en-US" altLang="ko-KR" sz="2000" err="1"/>
              <a:t>ListBuffer</a:t>
            </a:r>
            <a:r>
              <a:rPr lang="en-US" altLang="ko-KR" sz="2000"/>
              <a:t>[</a:t>
            </a:r>
            <a:r>
              <a:rPr lang="en-US" altLang="ko-KR" sz="2000" kern="1200"/>
              <a:t>Promise])</a:t>
            </a:r>
            <a:endParaRPr lang="ko-KR" altLang="en-US" sz="2000" kern="1200"/>
          </a:p>
        </p:txBody>
      </p:sp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F6140C12-5700-A6EC-9883-21FCCD46B05B}"/>
              </a:ext>
            </a:extLst>
          </p:cNvPr>
          <p:cNvSpPr/>
          <p:nvPr/>
        </p:nvSpPr>
        <p:spPr>
          <a:xfrm>
            <a:off x="3062467" y="5069763"/>
            <a:ext cx="2024376" cy="1204483"/>
          </a:xfrm>
          <a:custGeom>
            <a:avLst/>
            <a:gdLst>
              <a:gd name="connsiteX0" fmla="*/ 0 w 2024376"/>
              <a:gd name="connsiteY0" fmla="*/ 0 h 1204483"/>
              <a:gd name="connsiteX1" fmla="*/ 2024376 w 2024376"/>
              <a:gd name="connsiteY1" fmla="*/ 0 h 1204483"/>
              <a:gd name="connsiteX2" fmla="*/ 2024376 w 2024376"/>
              <a:gd name="connsiteY2" fmla="*/ 1204483 h 1204483"/>
              <a:gd name="connsiteX3" fmla="*/ 0 w 2024376"/>
              <a:gd name="connsiteY3" fmla="*/ 1204483 h 1204483"/>
              <a:gd name="connsiteX4" fmla="*/ 0 w 2024376"/>
              <a:gd name="connsiteY4" fmla="*/ 0 h 120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376" h="1204483">
                <a:moveTo>
                  <a:pt x="0" y="0"/>
                </a:moveTo>
                <a:lnTo>
                  <a:pt x="2024376" y="0"/>
                </a:lnTo>
                <a:lnTo>
                  <a:pt x="2024376" y="1204483"/>
                </a:lnTo>
                <a:lnTo>
                  <a:pt x="0" y="12044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400" kern="1200"/>
              <a:t>W1</a:t>
            </a:r>
            <a:endParaRPr lang="ko-KR" altLang="en-US" sz="4300" kern="1200"/>
          </a:p>
        </p:txBody>
      </p: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D2EF1C79-727E-C7BE-C924-470141FF1701}"/>
              </a:ext>
            </a:extLst>
          </p:cNvPr>
          <p:cNvSpPr/>
          <p:nvPr/>
        </p:nvSpPr>
        <p:spPr>
          <a:xfrm>
            <a:off x="5086844" y="5069763"/>
            <a:ext cx="2024376" cy="1204483"/>
          </a:xfrm>
          <a:custGeom>
            <a:avLst/>
            <a:gdLst>
              <a:gd name="connsiteX0" fmla="*/ 0 w 2024376"/>
              <a:gd name="connsiteY0" fmla="*/ 0 h 1204483"/>
              <a:gd name="connsiteX1" fmla="*/ 2024376 w 2024376"/>
              <a:gd name="connsiteY1" fmla="*/ 0 h 1204483"/>
              <a:gd name="connsiteX2" fmla="*/ 2024376 w 2024376"/>
              <a:gd name="connsiteY2" fmla="*/ 1204483 h 1204483"/>
              <a:gd name="connsiteX3" fmla="*/ 0 w 2024376"/>
              <a:gd name="connsiteY3" fmla="*/ 1204483 h 1204483"/>
              <a:gd name="connsiteX4" fmla="*/ 0 w 2024376"/>
              <a:gd name="connsiteY4" fmla="*/ 0 h 120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376" h="1204483">
                <a:moveTo>
                  <a:pt x="0" y="0"/>
                </a:moveTo>
                <a:lnTo>
                  <a:pt x="2024376" y="0"/>
                </a:lnTo>
                <a:lnTo>
                  <a:pt x="2024376" y="1204483"/>
                </a:lnTo>
                <a:lnTo>
                  <a:pt x="0" y="12044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hueOff val="0"/>
              <a:satOff val="0"/>
              <a:lumOff val="0"/>
              <a:alphaOff val="-20000"/>
            </a:schemeClr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400" kern="1200"/>
              <a:t>W2</a:t>
            </a:r>
            <a:endParaRPr lang="ko-KR" altLang="en-US" sz="2400" kern="1200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00FB08BE-F30B-107B-A649-B08A15FFBEB1}"/>
              </a:ext>
            </a:extLst>
          </p:cNvPr>
          <p:cNvSpPr/>
          <p:nvPr/>
        </p:nvSpPr>
        <p:spPr>
          <a:xfrm>
            <a:off x="7111220" y="5069763"/>
            <a:ext cx="2024376" cy="1204483"/>
          </a:xfrm>
          <a:custGeom>
            <a:avLst/>
            <a:gdLst>
              <a:gd name="connsiteX0" fmla="*/ 0 w 2024376"/>
              <a:gd name="connsiteY0" fmla="*/ 0 h 1204483"/>
              <a:gd name="connsiteX1" fmla="*/ 2024376 w 2024376"/>
              <a:gd name="connsiteY1" fmla="*/ 0 h 1204483"/>
              <a:gd name="connsiteX2" fmla="*/ 2024376 w 2024376"/>
              <a:gd name="connsiteY2" fmla="*/ 1204483 h 1204483"/>
              <a:gd name="connsiteX3" fmla="*/ 0 w 2024376"/>
              <a:gd name="connsiteY3" fmla="*/ 1204483 h 1204483"/>
              <a:gd name="connsiteX4" fmla="*/ 0 w 2024376"/>
              <a:gd name="connsiteY4" fmla="*/ 0 h 120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376" h="1204483">
                <a:moveTo>
                  <a:pt x="0" y="0"/>
                </a:moveTo>
                <a:lnTo>
                  <a:pt x="2024376" y="0"/>
                </a:lnTo>
                <a:lnTo>
                  <a:pt x="2024376" y="1204483"/>
                </a:lnTo>
                <a:lnTo>
                  <a:pt x="0" y="12044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hueOff val="0"/>
              <a:satOff val="0"/>
              <a:lumOff val="0"/>
              <a:alphaOff val="-40000"/>
            </a:schemeClr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400" kern="1200"/>
              <a:t>W3</a:t>
            </a:r>
            <a:endParaRPr lang="ko-KR" altLang="en-US" sz="4300" kern="12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4B3DCD5-BEE3-DE98-ACFA-CF5F83A57525}"/>
              </a:ext>
            </a:extLst>
          </p:cNvPr>
          <p:cNvSpPr/>
          <p:nvPr/>
        </p:nvSpPr>
        <p:spPr>
          <a:xfrm>
            <a:off x="3059499" y="6274247"/>
            <a:ext cx="6079067" cy="133831"/>
          </a:xfrm>
          <a:prstGeom prst="rect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9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5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0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8" grpId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59" grpId="0"/>
      <p:bldP spid="59" grpId="1"/>
      <p:bldP spid="60" grpId="0" build="allAtOnce"/>
      <p:bldP spid="63" grpId="0"/>
      <p:bldP spid="63" grpId="1"/>
      <p:bldP spid="64" grpId="0"/>
      <p:bldP spid="64" grpId="1"/>
      <p:bldP spid="65" grpId="0"/>
      <p:bldP spid="65" grpId="1"/>
      <p:bldP spid="35" grpId="0" animBg="1"/>
      <p:bldP spid="36" grpId="0" animBg="1"/>
      <p:bldP spid="37" grpId="0" animBg="1"/>
      <p:bldP spid="79" grpId="0"/>
      <p:bldP spid="79" grpId="1"/>
      <p:bldP spid="80" grpId="0"/>
      <p:bldP spid="80" grpId="1"/>
      <p:bldP spid="82" grpId="0"/>
      <p:bldP spid="87" grpId="0"/>
      <p:bldP spid="87" grpId="1"/>
      <p:bldP spid="88" grpId="0"/>
      <p:bldP spid="93" grpId="0" animBg="1"/>
      <p:bldP spid="93" grpId="1" animBg="1"/>
      <p:bldP spid="94" grpId="0" uiExpand="1" build="allAtOnce" animBg="1"/>
      <p:bldP spid="94" grpId="1" build="allAtOnce" animBg="1"/>
      <p:bldP spid="95" grpId="0" uiExpand="1" build="allAtOnce" animBg="1"/>
      <p:bldP spid="95" grpId="1" build="allAtOnce" animBg="1"/>
      <p:bldP spid="96" grpId="0" uiExpand="1" build="allAtOnce" animBg="1"/>
      <p:bldP spid="96" grpId="1" build="allAtOnce" animBg="1"/>
      <p:bldP spid="97" grpId="0" animBg="1"/>
      <p:bldP spid="9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69C10-5E2C-9EB5-97B4-B7F2D0BB5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FA43D-64A9-1398-625C-0981D67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Simulation : Program Execution Flow</a:t>
            </a:r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9E6FD3-6C53-933B-E5D7-657EA18C1F6F}"/>
              </a:ext>
            </a:extLst>
          </p:cNvPr>
          <p:cNvSpPr txBox="1"/>
          <p:nvPr/>
        </p:nvSpPr>
        <p:spPr>
          <a:xfrm>
            <a:off x="1219200" y="2652953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Register</a:t>
            </a:r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1DD10B-519B-0B16-1946-42B67996158D}"/>
              </a:ext>
            </a:extLst>
          </p:cNvPr>
          <p:cNvSpPr txBox="1"/>
          <p:nvPr/>
        </p:nvSpPr>
        <p:spPr>
          <a:xfrm>
            <a:off x="2995452" y="2652953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Sampling</a:t>
            </a:r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E72AD3-E553-D39D-0676-8803D31C5A20}"/>
              </a:ext>
            </a:extLst>
          </p:cNvPr>
          <p:cNvSpPr txBox="1"/>
          <p:nvPr/>
        </p:nvSpPr>
        <p:spPr>
          <a:xfrm>
            <a:off x="4907254" y="2652953"/>
            <a:ext cx="217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Sort &amp; Partitioning</a:t>
            </a:r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1D26AE-884D-D1D6-94DF-019AB10AFC07}"/>
              </a:ext>
            </a:extLst>
          </p:cNvPr>
          <p:cNvSpPr txBox="1"/>
          <p:nvPr/>
        </p:nvSpPr>
        <p:spPr>
          <a:xfrm>
            <a:off x="7837027" y="26529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Shuffling</a:t>
            </a:r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CEDA96-4395-835E-C694-58904480F486}"/>
              </a:ext>
            </a:extLst>
          </p:cNvPr>
          <p:cNvSpPr txBox="1"/>
          <p:nvPr/>
        </p:nvSpPr>
        <p:spPr>
          <a:xfrm>
            <a:off x="9700739" y="2652953"/>
            <a:ext cx="123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Shutdown</a:t>
            </a:r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DF50E01-C339-3178-50A2-58F3416CC7B6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2239736" y="2837619"/>
            <a:ext cx="755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BBF7DD5-DD12-D829-7D08-0FAC3159AC86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>
            <a:off x="4151538" y="2837619"/>
            <a:ext cx="755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84D43E1-13D3-EC46-5142-A451F16A38E9}"/>
              </a:ext>
            </a:extLst>
          </p:cNvPr>
          <p:cNvCxnSpPr>
            <a:stCxn id="47" idx="3"/>
            <a:endCxn id="48" idx="1"/>
          </p:cNvCxnSpPr>
          <p:nvPr/>
        </p:nvCxnSpPr>
        <p:spPr>
          <a:xfrm>
            <a:off x="7081311" y="2837619"/>
            <a:ext cx="755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36A9357-B9E2-ACF9-FCE1-3B7BF8795491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>
            <a:off x="8945023" y="2837619"/>
            <a:ext cx="755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AC212064-0202-C26B-ACF9-F187D52DE58C}"/>
              </a:ext>
            </a:extLst>
          </p:cNvPr>
          <p:cNvSpPr/>
          <p:nvPr/>
        </p:nvSpPr>
        <p:spPr>
          <a:xfrm rot="5400000">
            <a:off x="4055201" y="451793"/>
            <a:ext cx="186934" cy="5425444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739D4EBB-F846-5BAC-0976-7822FD456E64}"/>
              </a:ext>
            </a:extLst>
          </p:cNvPr>
          <p:cNvSpPr/>
          <p:nvPr/>
        </p:nvSpPr>
        <p:spPr>
          <a:xfrm rot="5400000">
            <a:off x="9808844" y="2239339"/>
            <a:ext cx="238653" cy="1798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084BC-F762-E7B8-0D9C-36F054BF9282}"/>
              </a:ext>
            </a:extLst>
          </p:cNvPr>
          <p:cNvSpPr txBox="1"/>
          <p:nvPr/>
        </p:nvSpPr>
        <p:spPr>
          <a:xfrm>
            <a:off x="1846503" y="3339247"/>
            <a:ext cx="849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The operation can proceed without considering the status of any other worker.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ED10AA-9311-0AC6-C2B8-18F451D516B9}"/>
              </a:ext>
            </a:extLst>
          </p:cNvPr>
          <p:cNvSpPr txBox="1"/>
          <p:nvPr/>
        </p:nvSpPr>
        <p:spPr>
          <a:xfrm>
            <a:off x="3858183" y="1966659"/>
            <a:ext cx="677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Its behavior must be determined by the worker's current state.</a:t>
            </a:r>
            <a:endParaRPr lang="ko-KR" altLang="en-US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332BA523-043C-B917-AB5B-8F1571031D71}"/>
              </a:ext>
            </a:extLst>
          </p:cNvPr>
          <p:cNvSpPr/>
          <p:nvPr/>
        </p:nvSpPr>
        <p:spPr>
          <a:xfrm rot="16200000">
            <a:off x="8257279" y="2038161"/>
            <a:ext cx="240211" cy="1020537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D3F3D74-9021-4663-1A7B-628F7A383756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9730828" y="2151325"/>
            <a:ext cx="901582" cy="3111555"/>
          </a:xfrm>
          <a:prstGeom prst="bentConnector4">
            <a:avLst>
              <a:gd name="adj1" fmla="val -61510"/>
              <a:gd name="adj2" fmla="val 1000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927A09-AF42-7FC9-18F5-D67CF5836F57}"/>
              </a:ext>
            </a:extLst>
          </p:cNvPr>
          <p:cNvSpPr txBox="1"/>
          <p:nvPr/>
        </p:nvSpPr>
        <p:spPr>
          <a:xfrm>
            <a:off x="3858183" y="5078214"/>
            <a:ext cx="4896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Call register to get updated workers’ </a:t>
            </a:r>
            <a:r>
              <a:rPr lang="en-US" altLang="ko-KR" err="1"/>
              <a:t>ip</a:t>
            </a:r>
            <a:r>
              <a:rPr lang="en-US" altLang="ko-KR"/>
              <a:t>, port</a:t>
            </a:r>
          </a:p>
          <a:p>
            <a:r>
              <a:rPr lang="en-US" altLang="ko-KR"/>
              <a:t>Then, retry it.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6F791B-6036-A5A8-D74F-23C7F81BCEC4}"/>
              </a:ext>
            </a:extLst>
          </p:cNvPr>
          <p:cNvSpPr txBox="1"/>
          <p:nvPr/>
        </p:nvSpPr>
        <p:spPr>
          <a:xfrm>
            <a:off x="6653947" y="4391920"/>
            <a:ext cx="458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gRPC</a:t>
            </a:r>
            <a:r>
              <a:rPr lang="en-US" altLang="ko-KR"/>
              <a:t> exception, during get Partition Data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34839A-A3ED-C371-C3DA-18F436C2866E}"/>
              </a:ext>
            </a:extLst>
          </p:cNvPr>
          <p:cNvSpPr txBox="1"/>
          <p:nvPr/>
        </p:nvSpPr>
        <p:spPr>
          <a:xfrm>
            <a:off x="8892346" y="2492995"/>
            <a:ext cx="86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Merge</a:t>
            </a:r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3652B39-48B4-8569-0F36-E6BD59B46E13}"/>
              </a:ext>
            </a:extLst>
          </p:cNvPr>
          <p:cNvGrpSpPr/>
          <p:nvPr/>
        </p:nvGrpSpPr>
        <p:grpSpPr>
          <a:xfrm>
            <a:off x="3350183" y="5301191"/>
            <a:ext cx="508000" cy="262995"/>
            <a:chOff x="3350183" y="5301191"/>
            <a:chExt cx="508000" cy="262995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F9DF7C3-D966-2D93-7EAB-50804873E69F}"/>
                </a:ext>
              </a:extLst>
            </p:cNvPr>
            <p:cNvCxnSpPr/>
            <p:nvPr/>
          </p:nvCxnSpPr>
          <p:spPr>
            <a:xfrm flipH="1">
              <a:off x="3350183" y="5558367"/>
              <a:ext cx="508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83B47D3-5A36-0941-2440-33EF16BFF0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711" y="5301191"/>
              <a:ext cx="0" cy="2629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03075FF-1CFE-B306-3EE5-AD6F15092154}"/>
                </a:ext>
              </a:extLst>
            </p:cNvPr>
            <p:cNvCxnSpPr/>
            <p:nvPr/>
          </p:nvCxnSpPr>
          <p:spPr>
            <a:xfrm>
              <a:off x="3350183" y="5304367"/>
              <a:ext cx="451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0C1440A-442B-8D6A-C520-86D0C384D172}"/>
              </a:ext>
            </a:extLst>
          </p:cNvPr>
          <p:cNvSpPr txBox="1"/>
          <p:nvPr/>
        </p:nvSpPr>
        <p:spPr>
          <a:xfrm>
            <a:off x="1411608" y="5248022"/>
            <a:ext cx="188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gRPC</a:t>
            </a:r>
            <a:r>
              <a:rPr lang="en-US" altLang="ko-KR"/>
              <a:t> exception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BD39B5-5894-1F4E-B590-A2C310D056BA}"/>
              </a:ext>
            </a:extLst>
          </p:cNvPr>
          <p:cNvSpPr txBox="1"/>
          <p:nvPr/>
        </p:nvSpPr>
        <p:spPr>
          <a:xfrm>
            <a:off x="717973" y="5657735"/>
            <a:ext cx="10957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Let’s keep it simple! </a:t>
            </a:r>
          </a:p>
          <a:p>
            <a:r>
              <a:rPr lang="en-US" altLang="ko-KR"/>
              <a:t>Even if the process is killed midway, running it again from the beginning will produce the same result.</a:t>
            </a:r>
            <a:br>
              <a:rPr lang="en-US" altLang="ko-KR"/>
            </a:br>
            <a:r>
              <a:rPr lang="en-US" altLang="ko-KR"/>
              <a:t>Therefore, no additional metadata needs to be stored.</a:t>
            </a:r>
            <a:br>
              <a:rPr lang="en-US" altLang="ko-KR"/>
            </a:br>
            <a:r>
              <a:rPr lang="en-US" altLang="ko-KR"/>
              <a:t>It may be slower, but the overall design becomes much simpler.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77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19A5D-99ED-0730-BAC1-1F88A5EA2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C9AFF-CA36-C85B-3A05-F53297B6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Example : w/ kill worker in shuffling</a:t>
            </a:r>
            <a:endParaRPr kumimoji="1"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B8B147-94BF-BFD5-A4C9-D54CC9C7804E}"/>
              </a:ext>
            </a:extLst>
          </p:cNvPr>
          <p:cNvSpPr/>
          <p:nvPr/>
        </p:nvSpPr>
        <p:spPr>
          <a:xfrm>
            <a:off x="5638800" y="2175015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</a:t>
            </a:r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CDE409D-9570-9BD6-0702-5E724D034A54}"/>
              </a:ext>
            </a:extLst>
          </p:cNvPr>
          <p:cNvSpPr/>
          <p:nvPr/>
        </p:nvSpPr>
        <p:spPr>
          <a:xfrm>
            <a:off x="5638800" y="5077339"/>
            <a:ext cx="914400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W2</a:t>
            </a:r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69C2003-128E-EB59-0B4F-168757C0B951}"/>
              </a:ext>
            </a:extLst>
          </p:cNvPr>
          <p:cNvSpPr/>
          <p:nvPr/>
        </p:nvSpPr>
        <p:spPr>
          <a:xfrm>
            <a:off x="4018430" y="3658674"/>
            <a:ext cx="914400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W1</a:t>
            </a:r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C87BD64-226E-A398-B27C-0FA847AEFA60}"/>
              </a:ext>
            </a:extLst>
          </p:cNvPr>
          <p:cNvSpPr/>
          <p:nvPr/>
        </p:nvSpPr>
        <p:spPr>
          <a:xfrm>
            <a:off x="7259170" y="3658674"/>
            <a:ext cx="914400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W3</a:t>
            </a:r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9F86229-C0A2-8609-8F0C-4C4D5B1FF2F4}"/>
              </a:ext>
            </a:extLst>
          </p:cNvPr>
          <p:cNvCxnSpPr/>
          <p:nvPr/>
        </p:nvCxnSpPr>
        <p:spPr>
          <a:xfrm>
            <a:off x="5150224" y="3933265"/>
            <a:ext cx="17951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0A2BDB1-4C8C-C123-29D8-DBD65E0CA5EC}"/>
              </a:ext>
            </a:extLst>
          </p:cNvPr>
          <p:cNvCxnSpPr>
            <a:cxnSpLocks/>
          </p:cNvCxnSpPr>
          <p:nvPr/>
        </p:nvCxnSpPr>
        <p:spPr>
          <a:xfrm flipH="1">
            <a:off x="5144620" y="4188759"/>
            <a:ext cx="18007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1C8611-3D00-82A2-879B-BD3CBA4989A6}"/>
              </a:ext>
            </a:extLst>
          </p:cNvPr>
          <p:cNvSpPr txBox="1"/>
          <p:nvPr/>
        </p:nvSpPr>
        <p:spPr>
          <a:xfrm>
            <a:off x="5842747" y="358364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ip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0040C-8845-4A5F-E8B9-C37AFC86BE70}"/>
              </a:ext>
            </a:extLst>
          </p:cNvPr>
          <p:cNvSpPr txBox="1"/>
          <p:nvPr/>
        </p:nvSpPr>
        <p:spPr>
          <a:xfrm>
            <a:off x="5758571" y="4282890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</a:t>
            </a:r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A93C13-1CB9-795A-E20E-3510DF6D5C82}"/>
              </a:ext>
            </a:extLst>
          </p:cNvPr>
          <p:cNvCxnSpPr>
            <a:cxnSpLocks/>
          </p:cNvCxnSpPr>
          <p:nvPr/>
        </p:nvCxnSpPr>
        <p:spPr>
          <a:xfrm>
            <a:off x="4928348" y="4466505"/>
            <a:ext cx="710452" cy="531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52CD646-CB19-CA16-4BE7-F3FB6123C10B}"/>
              </a:ext>
            </a:extLst>
          </p:cNvPr>
          <p:cNvCxnSpPr>
            <a:cxnSpLocks/>
          </p:cNvCxnSpPr>
          <p:nvPr/>
        </p:nvCxnSpPr>
        <p:spPr>
          <a:xfrm flipH="1" flipV="1">
            <a:off x="4789527" y="4624299"/>
            <a:ext cx="676702" cy="483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EC7D00CD-9F96-801F-9444-B77C0F7F02FF}"/>
              </a:ext>
            </a:extLst>
          </p:cNvPr>
          <p:cNvSpPr/>
          <p:nvPr/>
        </p:nvSpPr>
        <p:spPr>
          <a:xfrm>
            <a:off x="6725771" y="3146089"/>
            <a:ext cx="1931250" cy="1931250"/>
          </a:xfrm>
          <a:prstGeom prst="mathMultiply">
            <a:avLst>
              <a:gd name="adj1" fmla="val 17253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C058E33A-656F-4934-0F1D-769DD092F7DE}"/>
              </a:ext>
            </a:extLst>
          </p:cNvPr>
          <p:cNvSpPr/>
          <p:nvPr/>
        </p:nvSpPr>
        <p:spPr>
          <a:xfrm>
            <a:off x="4965768" y="3313931"/>
            <a:ext cx="2147724" cy="642636"/>
          </a:xfrm>
          <a:custGeom>
            <a:avLst/>
            <a:gdLst>
              <a:gd name="csX0" fmla="*/ 3804 w 2077570"/>
              <a:gd name="csY0" fmla="*/ 77349 h 169163"/>
              <a:gd name="csX1" fmla="*/ 1039080 w 2077570"/>
              <a:gd name="csY1" fmla="*/ -1 h 169163"/>
              <a:gd name="csX2" fmla="*/ 2077569 w 2077570"/>
              <a:gd name="csY2" fmla="*/ 84581 h 169163"/>
              <a:gd name="csX3" fmla="*/ 1038785 w 2077570"/>
              <a:gd name="csY3" fmla="*/ 84582 h 169163"/>
              <a:gd name="csX4" fmla="*/ 3804 w 2077570"/>
              <a:gd name="csY4" fmla="*/ 77349 h 169163"/>
              <a:gd name="csX0" fmla="*/ 3804 w 2077570"/>
              <a:gd name="csY0" fmla="*/ 77349 h 169163"/>
              <a:gd name="csX1" fmla="*/ 1039080 w 2077570"/>
              <a:gd name="csY1" fmla="*/ -1 h 169163"/>
              <a:gd name="csX2" fmla="*/ 2077569 w 2077570"/>
              <a:gd name="csY2" fmla="*/ 84581 h 169163"/>
              <a:gd name="csX0" fmla="*/ 0 w 2073765"/>
              <a:gd name="csY0" fmla="*/ 77350 h 427483"/>
              <a:gd name="csX1" fmla="*/ 1035276 w 2073765"/>
              <a:gd name="csY1" fmla="*/ 0 h 427483"/>
              <a:gd name="csX2" fmla="*/ 2073765 w 2073765"/>
              <a:gd name="csY2" fmla="*/ 84582 h 427483"/>
              <a:gd name="csX3" fmla="*/ 1209792 w 2073765"/>
              <a:gd name="csY3" fmla="*/ 427483 h 427483"/>
              <a:gd name="csX4" fmla="*/ 0 w 2073765"/>
              <a:gd name="csY4" fmla="*/ 77350 h 427483"/>
              <a:gd name="csX0" fmla="*/ 0 w 2073765"/>
              <a:gd name="csY0" fmla="*/ 77350 h 427483"/>
              <a:gd name="csX1" fmla="*/ 1035276 w 2073765"/>
              <a:gd name="csY1" fmla="*/ 0 h 427483"/>
              <a:gd name="csX2" fmla="*/ 2073765 w 2073765"/>
              <a:gd name="csY2" fmla="*/ 84582 h 427483"/>
              <a:gd name="csX0" fmla="*/ 0 w 2073765"/>
              <a:gd name="csY0" fmla="*/ 292503 h 642636"/>
              <a:gd name="csX1" fmla="*/ 1035276 w 2073765"/>
              <a:gd name="csY1" fmla="*/ 215153 h 642636"/>
              <a:gd name="csX2" fmla="*/ 2073765 w 2073765"/>
              <a:gd name="csY2" fmla="*/ 299735 h 642636"/>
              <a:gd name="csX3" fmla="*/ 1209792 w 2073765"/>
              <a:gd name="csY3" fmla="*/ 642636 h 642636"/>
              <a:gd name="csX4" fmla="*/ 0 w 2073765"/>
              <a:gd name="csY4" fmla="*/ 292503 h 642636"/>
              <a:gd name="csX0" fmla="*/ 0 w 2073765"/>
              <a:gd name="csY0" fmla="*/ 292503 h 642636"/>
              <a:gd name="csX1" fmla="*/ 1021829 w 2073765"/>
              <a:gd name="csY1" fmla="*/ 0 h 642636"/>
              <a:gd name="csX2" fmla="*/ 2073765 w 2073765"/>
              <a:gd name="csY2" fmla="*/ 299735 h 642636"/>
              <a:gd name="csX0" fmla="*/ 73959 w 2147724"/>
              <a:gd name="csY0" fmla="*/ 292503 h 642636"/>
              <a:gd name="csX1" fmla="*/ 1109235 w 2147724"/>
              <a:gd name="csY1" fmla="*/ 215153 h 642636"/>
              <a:gd name="csX2" fmla="*/ 2147724 w 2147724"/>
              <a:gd name="csY2" fmla="*/ 299735 h 642636"/>
              <a:gd name="csX3" fmla="*/ 1283751 w 2147724"/>
              <a:gd name="csY3" fmla="*/ 642636 h 642636"/>
              <a:gd name="csX4" fmla="*/ 73959 w 2147724"/>
              <a:gd name="csY4" fmla="*/ 292503 h 642636"/>
              <a:gd name="csX0" fmla="*/ 0 w 2147724"/>
              <a:gd name="csY0" fmla="*/ 366462 h 642636"/>
              <a:gd name="csX1" fmla="*/ 1095788 w 2147724"/>
              <a:gd name="csY1" fmla="*/ 0 h 642636"/>
              <a:gd name="csX2" fmla="*/ 2147724 w 2147724"/>
              <a:gd name="csY2" fmla="*/ 299735 h 6426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147724" h="642636" stroke="0" extrusionOk="0">
                <a:moveTo>
                  <a:pt x="73959" y="292503"/>
                </a:moveTo>
                <a:cubicBezTo>
                  <a:pt x="120080" y="248745"/>
                  <a:pt x="569846" y="215141"/>
                  <a:pt x="1109235" y="215153"/>
                </a:cubicBezTo>
                <a:cubicBezTo>
                  <a:pt x="1682825" y="215166"/>
                  <a:pt x="2147724" y="253031"/>
                  <a:pt x="2147724" y="299735"/>
                </a:cubicBezTo>
                <a:lnTo>
                  <a:pt x="1283751" y="642636"/>
                </a:lnTo>
                <a:cubicBezTo>
                  <a:pt x="938757" y="640225"/>
                  <a:pt x="418953" y="294914"/>
                  <a:pt x="73959" y="292503"/>
                </a:cubicBezTo>
                <a:close/>
              </a:path>
              <a:path w="2147724" h="642636" fill="none">
                <a:moveTo>
                  <a:pt x="0" y="366462"/>
                </a:moveTo>
                <a:cubicBezTo>
                  <a:pt x="46121" y="322704"/>
                  <a:pt x="556399" y="-12"/>
                  <a:pt x="1095788" y="0"/>
                </a:cubicBezTo>
                <a:cubicBezTo>
                  <a:pt x="1669378" y="13"/>
                  <a:pt x="2147724" y="253031"/>
                  <a:pt x="2147724" y="299735"/>
                </a:cubicBezTo>
              </a:path>
            </a:pathLst>
          </a:custGeom>
          <a:ln>
            <a:solidFill>
              <a:srgbClr val="C0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C889F-D222-134C-DA05-2077E11B4CDB}"/>
              </a:ext>
            </a:extLst>
          </p:cNvPr>
          <p:cNvSpPr txBox="1"/>
          <p:nvPr/>
        </p:nvSpPr>
        <p:spPr>
          <a:xfrm>
            <a:off x="3635600" y="3050117"/>
            <a:ext cx="18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gRPC</a:t>
            </a:r>
            <a:r>
              <a:rPr lang="en-US" altLang="ko-KR"/>
              <a:t> exception</a:t>
            </a:r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C824BCD-A567-AC79-E400-3063324515AB}"/>
              </a:ext>
            </a:extLst>
          </p:cNvPr>
          <p:cNvCxnSpPr/>
          <p:nvPr/>
        </p:nvCxnSpPr>
        <p:spPr>
          <a:xfrm flipV="1">
            <a:off x="4862286" y="2983760"/>
            <a:ext cx="674914" cy="674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A449CA4-6BBA-D917-1230-7AC66B5166BF}"/>
              </a:ext>
            </a:extLst>
          </p:cNvPr>
          <p:cNvCxnSpPr>
            <a:cxnSpLocks/>
          </p:cNvCxnSpPr>
          <p:nvPr/>
        </p:nvCxnSpPr>
        <p:spPr>
          <a:xfrm flipH="1">
            <a:off x="4988153" y="3146089"/>
            <a:ext cx="708704" cy="670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C50D1A8-8701-253F-5B63-BE98AF9C0C82}"/>
              </a:ext>
            </a:extLst>
          </p:cNvPr>
          <p:cNvSpPr txBox="1"/>
          <p:nvPr/>
        </p:nvSpPr>
        <p:spPr>
          <a:xfrm>
            <a:off x="3455015" y="2749355"/>
            <a:ext cx="19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Get workers’ info</a:t>
            </a:r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FF61788-6F24-EC11-FFC5-A1C2981E9454}"/>
              </a:ext>
            </a:extLst>
          </p:cNvPr>
          <p:cNvCxnSpPr>
            <a:cxnSpLocks/>
          </p:cNvCxnSpPr>
          <p:nvPr/>
        </p:nvCxnSpPr>
        <p:spPr>
          <a:xfrm flipH="1" flipV="1">
            <a:off x="6689375" y="2964425"/>
            <a:ext cx="607828" cy="446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C41217-B9F7-DA08-4315-7FD1C0215857}"/>
              </a:ext>
            </a:extLst>
          </p:cNvPr>
          <p:cNvCxnSpPr>
            <a:cxnSpLocks/>
          </p:cNvCxnSpPr>
          <p:nvPr/>
        </p:nvCxnSpPr>
        <p:spPr>
          <a:xfrm>
            <a:off x="6618404" y="3151516"/>
            <a:ext cx="576862" cy="406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1B66A11-5017-5D5E-01C6-58C5D90D50AD}"/>
              </a:ext>
            </a:extLst>
          </p:cNvPr>
          <p:cNvSpPr txBox="1"/>
          <p:nvPr/>
        </p:nvSpPr>
        <p:spPr>
          <a:xfrm>
            <a:off x="6894302" y="2830150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Register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F0AE0E-6AC6-6F45-3162-5B07C67DB8C2}"/>
              </a:ext>
            </a:extLst>
          </p:cNvPr>
          <p:cNvSpPr txBox="1"/>
          <p:nvPr/>
        </p:nvSpPr>
        <p:spPr>
          <a:xfrm>
            <a:off x="4928348" y="1795013"/>
            <a:ext cx="237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Update workers’ info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5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3" grpId="2" animBg="1"/>
      <p:bldP spid="33" grpId="3" animBg="1"/>
      <p:bldP spid="34" grpId="0"/>
      <p:bldP spid="34" grpId="1"/>
      <p:bldP spid="34" grpId="2"/>
      <p:bldP spid="34" grpId="3"/>
      <p:bldP spid="40" grpId="0"/>
      <p:bldP spid="40" grpId="1"/>
      <p:bldP spid="40" grpId="2"/>
      <p:bldP spid="58" grpId="0"/>
      <p:bldP spid="58" grpId="1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FE909-3F86-9EED-654E-09F57FA0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Architecture of Our System</a:t>
            </a:r>
            <a:endParaRPr kumimoji="1" lang="ko-KR" altLang="en-US"/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7ADB9A2C-AF2C-750F-4F26-44423D363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487" y="2120900"/>
            <a:ext cx="97250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2D9C2-0209-DDA8-127A-83F2D425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9943" cy="1325563"/>
          </a:xfrm>
        </p:spPr>
        <p:txBody>
          <a:bodyPr/>
          <a:lstStyle/>
          <a:p>
            <a:r>
              <a:rPr kumimoji="1" lang="en-US" altLang="ko-KR"/>
              <a:t>Overall Progress Summary/ Remain Issues</a:t>
            </a:r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7FBDE3-CF7F-EB9B-0D0E-5DC31D82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45" y="1555115"/>
            <a:ext cx="3939022" cy="493776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4F17049-E340-8350-0FD3-3A4DB60EF21B}"/>
              </a:ext>
            </a:extLst>
          </p:cNvPr>
          <p:cNvGrpSpPr/>
          <p:nvPr/>
        </p:nvGrpSpPr>
        <p:grpSpPr>
          <a:xfrm>
            <a:off x="4938715" y="1391118"/>
            <a:ext cx="5351179" cy="4286179"/>
            <a:chOff x="4938715" y="1391118"/>
            <a:chExt cx="5351179" cy="42861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7BC5818-2FE5-6D06-30BD-7E84E54B3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8715" y="1391118"/>
              <a:ext cx="5351179" cy="265335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FAA3531-D022-C88B-7C2E-CA5793A02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3025" y="4114490"/>
              <a:ext cx="5009547" cy="156280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8EDC97-BB2A-2143-46F1-32052E632A13}"/>
              </a:ext>
            </a:extLst>
          </p:cNvPr>
          <p:cNvGrpSpPr/>
          <p:nvPr/>
        </p:nvGrpSpPr>
        <p:grpSpPr>
          <a:xfrm>
            <a:off x="3241040" y="3136739"/>
            <a:ext cx="2438400" cy="2390301"/>
            <a:chOff x="3241040" y="3136739"/>
            <a:chExt cx="2438400" cy="2390301"/>
          </a:xfrm>
        </p:grpSpPr>
        <p:cxnSp>
          <p:nvCxnSpPr>
            <p:cNvPr id="9" name="꺾인 연결선[E] 8">
              <a:extLst>
                <a:ext uri="{FF2B5EF4-FFF2-40B4-BE49-F238E27FC236}">
                  <a16:creationId xmlns:a16="http://schemas.microsoft.com/office/drawing/2014/main" id="{883AB336-35BB-EFCF-F8AC-79B87E6638CF}"/>
                </a:ext>
              </a:extLst>
            </p:cNvPr>
            <p:cNvCxnSpPr>
              <a:cxnSpLocks/>
            </p:cNvCxnSpPr>
            <p:nvPr/>
          </p:nvCxnSpPr>
          <p:spPr>
            <a:xfrm>
              <a:off x="3241040" y="4287520"/>
              <a:ext cx="2438400" cy="1239520"/>
            </a:xfrm>
            <a:prstGeom prst="bentConnector3">
              <a:avLst/>
            </a:prstGeom>
            <a:ln w="47625">
              <a:solidFill>
                <a:srgbClr val="FF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[E] 10">
              <a:extLst>
                <a:ext uri="{FF2B5EF4-FFF2-40B4-BE49-F238E27FC236}">
                  <a16:creationId xmlns:a16="http://schemas.microsoft.com/office/drawing/2014/main" id="{451CAEDD-108C-FA06-E474-63F2D1EC1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1040" y="3136739"/>
              <a:ext cx="2438400" cy="1152924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2C21B6-A396-2E38-5A75-0EBA1C5880EE}"/>
              </a:ext>
            </a:extLst>
          </p:cNvPr>
          <p:cNvSpPr txBox="1"/>
          <p:nvPr/>
        </p:nvSpPr>
        <p:spPr>
          <a:xfrm>
            <a:off x="3241040" y="5686792"/>
            <a:ext cx="830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gRPC’s</a:t>
            </a:r>
            <a:r>
              <a:rPr lang="en-US" altLang="ko-KR"/>
              <a:t> buffer size </a:t>
            </a:r>
            <a:r>
              <a:rPr lang="ko-KR" altLang="en-US"/>
              <a:t>≈ </a:t>
            </a:r>
            <a:r>
              <a:rPr lang="en-US" altLang="ko-KR"/>
              <a:t>4MB</a:t>
            </a:r>
          </a:p>
          <a:p>
            <a:r>
              <a:rPr lang="en-US" altLang="ko-KR" b="1"/>
              <a:t>server push speed &gt; client pop speed</a:t>
            </a:r>
            <a:r>
              <a:rPr lang="en-US" altLang="ko-KR"/>
              <a:t>, the buffer fills up and causes issues.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1A4667-BBAE-6DB7-E670-3F0209971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93" y="1389995"/>
            <a:ext cx="3472468" cy="50327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374521-B49E-C539-136A-5D1DE89D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221" y="1330960"/>
            <a:ext cx="7010400" cy="257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52A847-08E0-7455-B902-37694F3681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6470" y="3969218"/>
            <a:ext cx="3586765" cy="247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6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F76D-D254-91EB-8B64-BD279F32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Why Our Project was Successful</a:t>
            </a:r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C6ADA4-6BE3-5915-3A6D-36EFDDEF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5" y="1690688"/>
            <a:ext cx="4407568" cy="23417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89DAF7-A830-3A79-43D6-6F54A7FF7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5" y="4265278"/>
            <a:ext cx="2563246" cy="180406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99AA614-A937-FD86-0D3E-13741C9A7014}"/>
              </a:ext>
            </a:extLst>
          </p:cNvPr>
          <p:cNvGrpSpPr/>
          <p:nvPr/>
        </p:nvGrpSpPr>
        <p:grpSpPr>
          <a:xfrm>
            <a:off x="4443947" y="1595508"/>
            <a:ext cx="3814092" cy="4473838"/>
            <a:chOff x="5404262" y="1311143"/>
            <a:chExt cx="3814092" cy="44738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0B2CF1-D010-3E6D-6A13-657737FA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4262" y="1311143"/>
              <a:ext cx="3729022" cy="246521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DBA38A8-677E-0622-4BB7-94CF5BDE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5589" y="3776355"/>
              <a:ext cx="3672765" cy="2008626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918D998-E603-16CA-C922-365890B4B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201" y="1332342"/>
            <a:ext cx="3095761" cy="2337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273F41-754B-A84A-6C10-B91B8A321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201" y="3730460"/>
            <a:ext cx="3095761" cy="287370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318E35-8E10-205A-36C0-CE9507D3578F}"/>
              </a:ext>
            </a:extLst>
          </p:cNvPr>
          <p:cNvSpPr/>
          <p:nvPr/>
        </p:nvSpPr>
        <p:spPr>
          <a:xfrm>
            <a:off x="482600" y="3429000"/>
            <a:ext cx="1371600" cy="491067"/>
          </a:xfrm>
          <a:custGeom>
            <a:avLst/>
            <a:gdLst>
              <a:gd name="csX0" fmla="*/ 0 w 1371600"/>
              <a:gd name="csY0" fmla="*/ 0 h 491067"/>
              <a:gd name="csX1" fmla="*/ 443484 w 1371600"/>
              <a:gd name="csY1" fmla="*/ 0 h 491067"/>
              <a:gd name="csX2" fmla="*/ 859536 w 1371600"/>
              <a:gd name="csY2" fmla="*/ 0 h 491067"/>
              <a:gd name="csX3" fmla="*/ 1371600 w 1371600"/>
              <a:gd name="csY3" fmla="*/ 0 h 491067"/>
              <a:gd name="csX4" fmla="*/ 1371600 w 1371600"/>
              <a:gd name="csY4" fmla="*/ 491067 h 491067"/>
              <a:gd name="csX5" fmla="*/ 941832 w 1371600"/>
              <a:gd name="csY5" fmla="*/ 491067 h 491067"/>
              <a:gd name="csX6" fmla="*/ 457200 w 1371600"/>
              <a:gd name="csY6" fmla="*/ 491067 h 491067"/>
              <a:gd name="csX7" fmla="*/ 0 w 1371600"/>
              <a:gd name="csY7" fmla="*/ 491067 h 491067"/>
              <a:gd name="csX8" fmla="*/ 0 w 1371600"/>
              <a:gd name="csY8" fmla="*/ 0 h 49106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371600" h="491067" extrusionOk="0">
                <a:moveTo>
                  <a:pt x="0" y="0"/>
                </a:moveTo>
                <a:cubicBezTo>
                  <a:pt x="130078" y="-8038"/>
                  <a:pt x="326823" y="9082"/>
                  <a:pt x="443484" y="0"/>
                </a:cubicBezTo>
                <a:cubicBezTo>
                  <a:pt x="560145" y="-9082"/>
                  <a:pt x="718163" y="8397"/>
                  <a:pt x="859536" y="0"/>
                </a:cubicBezTo>
                <a:cubicBezTo>
                  <a:pt x="1000909" y="-8397"/>
                  <a:pt x="1159295" y="37549"/>
                  <a:pt x="1371600" y="0"/>
                </a:cubicBezTo>
                <a:cubicBezTo>
                  <a:pt x="1406690" y="137095"/>
                  <a:pt x="1334869" y="343684"/>
                  <a:pt x="1371600" y="491067"/>
                </a:cubicBezTo>
                <a:cubicBezTo>
                  <a:pt x="1226736" y="532079"/>
                  <a:pt x="1117893" y="464584"/>
                  <a:pt x="941832" y="491067"/>
                </a:cubicBezTo>
                <a:cubicBezTo>
                  <a:pt x="765771" y="517550"/>
                  <a:pt x="617188" y="461657"/>
                  <a:pt x="457200" y="491067"/>
                </a:cubicBezTo>
                <a:cubicBezTo>
                  <a:pt x="297212" y="520477"/>
                  <a:pt x="121000" y="477412"/>
                  <a:pt x="0" y="491067"/>
                </a:cubicBezTo>
                <a:cubicBezTo>
                  <a:pt x="-42969" y="304947"/>
                  <a:pt x="26108" y="98429"/>
                  <a:pt x="0" y="0"/>
                </a:cubicBezTo>
                <a:close/>
              </a:path>
            </a:pathLst>
          </a:custGeom>
          <a:noFill/>
          <a:ln w="444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121190-32F1-0F1E-E52F-8E97E427477D}"/>
              </a:ext>
            </a:extLst>
          </p:cNvPr>
          <p:cNvSpPr/>
          <p:nvPr/>
        </p:nvSpPr>
        <p:spPr>
          <a:xfrm>
            <a:off x="482599" y="5525248"/>
            <a:ext cx="1769533" cy="491067"/>
          </a:xfrm>
          <a:custGeom>
            <a:avLst/>
            <a:gdLst>
              <a:gd name="csX0" fmla="*/ 0 w 1769533"/>
              <a:gd name="csY0" fmla="*/ 0 h 491067"/>
              <a:gd name="csX1" fmla="*/ 572149 w 1769533"/>
              <a:gd name="csY1" fmla="*/ 0 h 491067"/>
              <a:gd name="csX2" fmla="*/ 1108907 w 1769533"/>
              <a:gd name="csY2" fmla="*/ 0 h 491067"/>
              <a:gd name="csX3" fmla="*/ 1769533 w 1769533"/>
              <a:gd name="csY3" fmla="*/ 0 h 491067"/>
              <a:gd name="csX4" fmla="*/ 1769533 w 1769533"/>
              <a:gd name="csY4" fmla="*/ 491067 h 491067"/>
              <a:gd name="csX5" fmla="*/ 1215079 w 1769533"/>
              <a:gd name="csY5" fmla="*/ 491067 h 491067"/>
              <a:gd name="csX6" fmla="*/ 589844 w 1769533"/>
              <a:gd name="csY6" fmla="*/ 491067 h 491067"/>
              <a:gd name="csX7" fmla="*/ 0 w 1769533"/>
              <a:gd name="csY7" fmla="*/ 491067 h 491067"/>
              <a:gd name="csX8" fmla="*/ 0 w 1769533"/>
              <a:gd name="csY8" fmla="*/ 0 h 49106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9533" h="491067" extrusionOk="0">
                <a:moveTo>
                  <a:pt x="0" y="0"/>
                </a:moveTo>
                <a:cubicBezTo>
                  <a:pt x="170481" y="-21548"/>
                  <a:pt x="356427" y="64132"/>
                  <a:pt x="572149" y="0"/>
                </a:cubicBezTo>
                <a:cubicBezTo>
                  <a:pt x="787871" y="-64132"/>
                  <a:pt x="942564" y="35767"/>
                  <a:pt x="1108907" y="0"/>
                </a:cubicBezTo>
                <a:cubicBezTo>
                  <a:pt x="1275250" y="-35767"/>
                  <a:pt x="1542518" y="3407"/>
                  <a:pt x="1769533" y="0"/>
                </a:cubicBezTo>
                <a:cubicBezTo>
                  <a:pt x="1804623" y="137095"/>
                  <a:pt x="1732802" y="343684"/>
                  <a:pt x="1769533" y="491067"/>
                </a:cubicBezTo>
                <a:cubicBezTo>
                  <a:pt x="1532998" y="539773"/>
                  <a:pt x="1471835" y="446205"/>
                  <a:pt x="1215079" y="491067"/>
                </a:cubicBezTo>
                <a:cubicBezTo>
                  <a:pt x="958323" y="535929"/>
                  <a:pt x="770516" y="453594"/>
                  <a:pt x="589844" y="491067"/>
                </a:cubicBezTo>
                <a:cubicBezTo>
                  <a:pt x="409172" y="528540"/>
                  <a:pt x="177073" y="453282"/>
                  <a:pt x="0" y="491067"/>
                </a:cubicBezTo>
                <a:cubicBezTo>
                  <a:pt x="-42969" y="304947"/>
                  <a:pt x="26108" y="98429"/>
                  <a:pt x="0" y="0"/>
                </a:cubicBezTo>
                <a:close/>
              </a:path>
            </a:pathLst>
          </a:custGeom>
          <a:noFill/>
          <a:ln w="444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2CBF31-C24C-505B-3730-45D121E337AA}"/>
              </a:ext>
            </a:extLst>
          </p:cNvPr>
          <p:cNvSpPr txBox="1"/>
          <p:nvPr/>
        </p:nvSpPr>
        <p:spPr>
          <a:xfrm>
            <a:off x="1998132" y="2819400"/>
            <a:ext cx="221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12h 45m !!</a:t>
            </a:r>
            <a:endParaRPr kumimoji="1" lang="ko-KR" altLang="en-US" sz="2800" b="1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DC423-7385-DE32-8B75-B19B4C78E548}"/>
              </a:ext>
            </a:extLst>
          </p:cNvPr>
          <p:cNvSpPr txBox="1"/>
          <p:nvPr/>
        </p:nvSpPr>
        <p:spPr>
          <a:xfrm>
            <a:off x="2116666" y="4834813"/>
            <a:ext cx="1896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14h !!</a:t>
            </a:r>
            <a:endParaRPr kumimoji="1" lang="ko-KR" altLang="en-US" sz="2800" b="1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584E00-6C67-6C00-B68D-6D90DA536CB8}"/>
              </a:ext>
            </a:extLst>
          </p:cNvPr>
          <p:cNvGrpSpPr/>
          <p:nvPr/>
        </p:nvGrpSpPr>
        <p:grpSpPr>
          <a:xfrm>
            <a:off x="4678665" y="1690688"/>
            <a:ext cx="3280351" cy="4421050"/>
            <a:chOff x="4552037" y="1128809"/>
            <a:chExt cx="3280351" cy="44210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5F412CA-74CF-3B28-DF2A-C1949F045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3595" y="1128809"/>
              <a:ext cx="3238793" cy="313646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D55746-0801-7219-E69B-0B41E2680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52037" y="4265278"/>
              <a:ext cx="3280351" cy="1284581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4CBCA55-ADA7-F13E-087B-4BB15117E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1498" y="1598608"/>
            <a:ext cx="3787671" cy="332062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A5C326-E1AC-B60B-82BE-6D15FF79B2C1}"/>
              </a:ext>
            </a:extLst>
          </p:cNvPr>
          <p:cNvSpPr/>
          <p:nvPr/>
        </p:nvSpPr>
        <p:spPr>
          <a:xfrm>
            <a:off x="203717" y="4290272"/>
            <a:ext cx="4082534" cy="21355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408CF7-C9B9-37C8-FF6E-129549E8F044}"/>
              </a:ext>
            </a:extLst>
          </p:cNvPr>
          <p:cNvSpPr/>
          <p:nvPr/>
        </p:nvSpPr>
        <p:spPr>
          <a:xfrm>
            <a:off x="144907" y="1592821"/>
            <a:ext cx="4299039" cy="25243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6F9488A-2F05-DB82-E0AD-71F7FBF941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717" y="4386502"/>
            <a:ext cx="4596346" cy="19430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57ABE7-5B94-E2AF-646F-8E39D69128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687" y="1793076"/>
            <a:ext cx="4432199" cy="21810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EAAC701-9661-88A3-C2E5-B095827B46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1142" y="1644230"/>
            <a:ext cx="3146897" cy="419586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287485-53D9-B72F-F558-3BF2DD6E68C5}"/>
              </a:ext>
            </a:extLst>
          </p:cNvPr>
          <p:cNvGrpSpPr/>
          <p:nvPr/>
        </p:nvGrpSpPr>
        <p:grpSpPr>
          <a:xfrm>
            <a:off x="645134" y="1328068"/>
            <a:ext cx="11344789" cy="4614908"/>
            <a:chOff x="645134" y="1328068"/>
            <a:chExt cx="11344789" cy="461490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489F3F7-7EE1-78CD-B60C-9836DF303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5134" y="1332342"/>
              <a:ext cx="3435654" cy="458087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0DCEFE0-10DD-C59A-0456-5A5661F7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13798" y="1332342"/>
              <a:ext cx="3457976" cy="461063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E0D7B62-198A-2BFE-AD23-229105A3C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95308" y="1328068"/>
              <a:ext cx="3394615" cy="4526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77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22" grpId="0" animBg="1"/>
      <p:bldP spid="22" grpId="1" animBg="1"/>
      <p:bldP spid="2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</Words>
  <Application>Microsoft Office PowerPoint</Application>
  <PresentationFormat>와이드스크린</PresentationFormat>
  <Paragraphs>85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Malgun Gothic</vt:lpstr>
      <vt:lpstr>Malgun Gothic</vt:lpstr>
      <vt:lpstr>Arial</vt:lpstr>
      <vt:lpstr>Office 테마</vt:lpstr>
      <vt:lpstr>Final Presentation</vt:lpstr>
      <vt:lpstr>Results Report</vt:lpstr>
      <vt:lpstr>Results Report</vt:lpstr>
      <vt:lpstr>Simulation : Program Execution Flow</vt:lpstr>
      <vt:lpstr>Simulation : Program Execution Flow</vt:lpstr>
      <vt:lpstr>Example : w/ kill worker in shuffling</vt:lpstr>
      <vt:lpstr>Architecture of Our System</vt:lpstr>
      <vt:lpstr>Overall Progress Summary/ Remain Issues</vt:lpstr>
      <vt:lpstr>Why Our Project was Successful</vt:lpstr>
      <vt:lpstr>What We Learned…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조현준(무은재학부)</dc:creator>
  <cp:lastModifiedBy>장홍준(무은재학부)</cp:lastModifiedBy>
  <cp:revision>2</cp:revision>
  <dcterms:created xsi:type="dcterms:W3CDTF">2025-12-05T05:17:40Z</dcterms:created>
  <dcterms:modified xsi:type="dcterms:W3CDTF">2025-12-09T01:49:31Z</dcterms:modified>
</cp:coreProperties>
</file>